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47"/>
  </p:notesMasterIdLst>
  <p:handoutMasterIdLst>
    <p:handoutMasterId r:id="rId48"/>
  </p:handoutMasterIdLst>
  <p:sldIdLst>
    <p:sldId id="574" r:id="rId6"/>
    <p:sldId id="258" r:id="rId7"/>
    <p:sldId id="343" r:id="rId8"/>
    <p:sldId id="344" r:id="rId9"/>
    <p:sldId id="345" r:id="rId10"/>
    <p:sldId id="346" r:id="rId11"/>
    <p:sldId id="381" r:id="rId12"/>
    <p:sldId id="322" r:id="rId13"/>
    <p:sldId id="347" r:id="rId14"/>
    <p:sldId id="321" r:id="rId15"/>
    <p:sldId id="323" r:id="rId16"/>
    <p:sldId id="348" r:id="rId17"/>
    <p:sldId id="382" r:id="rId18"/>
    <p:sldId id="325" r:id="rId19"/>
    <p:sldId id="349" r:id="rId20"/>
    <p:sldId id="329" r:id="rId21"/>
    <p:sldId id="350" r:id="rId22"/>
    <p:sldId id="351" r:id="rId23"/>
    <p:sldId id="352" r:id="rId24"/>
    <p:sldId id="284" r:id="rId25"/>
    <p:sldId id="353" r:id="rId26"/>
    <p:sldId id="354" r:id="rId27"/>
    <p:sldId id="355" r:id="rId28"/>
    <p:sldId id="293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5" r:id="rId38"/>
    <p:sldId id="366" r:id="rId39"/>
    <p:sldId id="367" r:id="rId40"/>
    <p:sldId id="368" r:id="rId41"/>
    <p:sldId id="373" r:id="rId42"/>
    <p:sldId id="383" r:id="rId43"/>
    <p:sldId id="384" r:id="rId44"/>
    <p:sldId id="575" r:id="rId45"/>
    <p:sldId id="385" r:id="rId46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250F"/>
    <a:srgbClr val="D73529"/>
    <a:srgbClr val="FDB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94694"/>
  </p:normalViewPr>
  <p:slideViewPr>
    <p:cSldViewPr>
      <p:cViewPr varScale="1">
        <p:scale>
          <a:sx n="121" d="100"/>
          <a:sy n="121" d="100"/>
        </p:scale>
        <p:origin x="192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1/3/20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1" tIns="46660" rIns="93321" bIns="4666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21" tIns="46660" rIns="93321" bIns="4666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19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33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98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093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74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1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155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4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882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8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84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80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60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1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59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16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67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533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94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48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63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285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9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7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27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31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98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3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7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78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066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67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117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32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828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13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82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83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2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5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637156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82924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7" r:id="rId12"/>
    <p:sldLayoutId id="2147483748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-grjIUWKoBA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iGRLnhC3Ar4?feature=oembed" TargetMode="External"/><Relationship Id="rId5" Type="http://schemas.openxmlformats.org/officeDocument/2006/relationships/image" Target="../media/image12.png"/><Relationship Id="rId4" Type="http://schemas.openxmlformats.org/officeDocument/2006/relationships/slide" Target="slide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hyperlink" Target="http://kerin.tv/14e/ppt2-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4.xml"/><Relationship Id="rId5" Type="http://schemas.openxmlformats.org/officeDocument/2006/relationships/image" Target="../media/image5.jpeg"/><Relationship Id="rId4" Type="http://schemas.openxmlformats.org/officeDocument/2006/relationships/hyperlink" Target="http://kerin.tv/14e/ppt2-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hyperlink" Target="https://www.benjerry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L1h6j3BrF6c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685800"/>
            <a:ext cx="75438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2514600"/>
            <a:ext cx="5638800" cy="14478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MGT 103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Lecture #2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Organization &amp; Strategy 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Marketing Plans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11:00 – 12:20 p.m. 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Wednesday 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January 8th, 2020</a:t>
            </a:r>
          </a:p>
        </p:txBody>
      </p:sp>
    </p:spTree>
    <p:extLst>
      <p:ext uri="{BB962C8B-B14F-4D97-AF65-F5344CB8AC3E}">
        <p14:creationId xmlns:p14="http://schemas.microsoft.com/office/powerpoint/2010/main" val="2766921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1" dirty="0">
                <a:solidFill>
                  <a:srgbClr val="00B0F0"/>
                </a:solidFill>
              </a:rPr>
              <a:t>TODAY’S ORGANIZATIONS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STRATEGY AND ORGANIZATIONAL STRUCTURE </a:t>
            </a:r>
            <a:r>
              <a:rPr lang="en-US" sz="1600" b="1" dirty="0">
                <a:solidFill>
                  <a:srgbClr val="00B0F0"/>
                </a:solidFill>
              </a:rPr>
              <a:t>(2 of 2) </a:t>
            </a:r>
            <a:br>
              <a:rPr lang="en-US" sz="2400" b="1" dirty="0">
                <a:solidFill>
                  <a:srgbClr val="00B0F0"/>
                </a:solidFill>
              </a:rPr>
            </a:b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271752" y="1828800"/>
            <a:ext cx="5891048" cy="2262176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Functional Level</a:t>
            </a:r>
          </a:p>
          <a:p>
            <a:pPr marL="0" indent="0">
              <a:buNone/>
            </a:pPr>
            <a:r>
              <a:rPr lang="en-US" b="1" dirty="0"/>
              <a:t>	examples: shoe division, iPhone</a:t>
            </a:r>
          </a:p>
          <a:p>
            <a:r>
              <a:rPr lang="en-US" b="1" dirty="0"/>
              <a:t>Department Level</a:t>
            </a:r>
          </a:p>
          <a:p>
            <a:pPr marL="0" indent="0">
              <a:buNone/>
            </a:pPr>
            <a:r>
              <a:rPr lang="en-US" b="1" dirty="0">
                <a:solidFill>
                  <a:srgbClr val="2C455E"/>
                </a:solidFill>
              </a:rPr>
              <a:t>	examples: finance, sales</a:t>
            </a:r>
            <a:endParaRPr lang="en-US" b="1" dirty="0"/>
          </a:p>
          <a:p>
            <a:r>
              <a:rPr lang="en-US" b="1" dirty="0"/>
              <a:t>Cross-Functional Teams</a:t>
            </a:r>
          </a:p>
          <a:p>
            <a:pPr marL="0" indent="0">
              <a:buNone/>
            </a:pPr>
            <a:r>
              <a:rPr lang="en-US" b="1" dirty="0"/>
              <a:t>	examples: finance, marketing, 	sales – all working together to 	launch a new products</a:t>
            </a:r>
            <a:endParaRPr lang="en-US" dirty="0"/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18148A52-6569-47F4-960C-8721500723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8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8971" y="533400"/>
            <a:ext cx="76962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2-2</a:t>
            </a:r>
            <a:r>
              <a:rPr lang="en-US" sz="2400" b="1" dirty="0"/>
              <a:t>  Visionary organizations use key elements to (1) establish a foundation and (2) set a direction using (3) strategies that enable them to develop and market their products successfully. </a:t>
            </a:r>
            <a:endParaRPr lang="en-US" sz="2400" dirty="0"/>
          </a:p>
        </p:txBody>
      </p:sp>
      <p:pic>
        <p:nvPicPr>
          <p:cNvPr id="6" name="Picture 3" descr="A summary graphic of strategy in visionary organizations.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2438400"/>
            <a:ext cx="7809808" cy="1981200"/>
          </a:xfrm>
          <a:prstGeom prst="rect">
            <a:avLst/>
          </a:prstGeom>
          <a:noFill/>
        </p:spPr>
      </p:pic>
      <p:sp>
        <p:nvSpPr>
          <p:cNvPr id="2" name="Text Placeholder 1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922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52400"/>
            <a:ext cx="7984331" cy="1265238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>
              <a:defRPr/>
            </a:pPr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pPr marL="342900" eaLnBrk="1" hangingPunct="1">
              <a:defRPr/>
            </a:pPr>
            <a:r>
              <a:rPr lang="en-US" sz="2800" b="1" dirty="0">
                <a:solidFill>
                  <a:srgbClr val="00B0F0"/>
                </a:solidFill>
              </a:rPr>
              <a:t>STRATEGY IN VISIONARY ORGANIZATIONS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ORGANIZATIONAL FOUNDATION (WHY)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524000" y="1600200"/>
            <a:ext cx="71628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 Core Values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Stakeholders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0064FF"/>
              </a:solidFill>
              <a:hlinkClick r:id="" action="ppaction://noaction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 Mission</a:t>
            </a:r>
            <a:r>
              <a:rPr lang="en-US" b="1" dirty="0"/>
              <a:t> or Vision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Mission Statement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Organizational Culture</a:t>
            </a:r>
            <a:endParaRPr lang="en-US" b="1" dirty="0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76377C47-3C27-4581-83B6-CC000A34AC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C975C-5851-2D4E-8834-50D0BB582E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1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28C0-CB3A-4548-9B41-D7928516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dirty="0"/>
              <a:t>Nike</a:t>
            </a:r>
          </a:p>
        </p:txBody>
      </p:sp>
      <p:pic>
        <p:nvPicPr>
          <p:cNvPr id="6" name="Nike releases full ad featuring Colin Kaepernick">
            <a:hlinkClick r:id="" action="ppaction://media"/>
            <a:extLst>
              <a:ext uri="{FF2B5EF4-FFF2-40B4-BE49-F238E27FC236}">
                <a16:creationId xmlns:a16="http://schemas.microsoft.com/office/drawing/2014/main" id="{7CEB3B7A-07AC-C045-B67E-93913A21E43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8800" y="17526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8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02752" y="109953"/>
            <a:ext cx="798433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>
              <a:defRPr/>
            </a:pPr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6800" y="122752"/>
            <a:ext cx="7696200" cy="1143000"/>
          </a:xfrm>
        </p:spPr>
        <p:txBody>
          <a:bodyPr/>
          <a:lstStyle/>
          <a:p>
            <a:pPr marL="342900" eaLnBrk="1" hangingPunct="1">
              <a:defRPr/>
            </a:pPr>
            <a:r>
              <a:rPr lang="en-US" sz="2800" b="1" dirty="0">
                <a:solidFill>
                  <a:srgbClr val="00B0F0"/>
                </a:solidFill>
              </a:rPr>
              <a:t>STRATEGY IN VISIONARY ORGANIZATIONS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ORGANIZATIONAL DIRECTION (WHAT) </a:t>
            </a:r>
            <a:r>
              <a:rPr lang="en-US" sz="1800" b="1" dirty="0">
                <a:solidFill>
                  <a:srgbClr val="00B0F0"/>
                </a:solidFill>
              </a:rPr>
              <a:t>(1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295400" y="1600200"/>
            <a:ext cx="73914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rId4" action="ppaction://hlinksldjump"/>
              </a:rPr>
              <a:t>Business</a:t>
            </a:r>
            <a:endParaRPr lang="en-US" b="1" dirty="0">
              <a:solidFill>
                <a:srgbClr val="0064FF"/>
              </a:solidFill>
            </a:endParaRPr>
          </a:p>
          <a:p>
            <a:r>
              <a:rPr lang="en-US" sz="2800" b="1" dirty="0"/>
              <a:t>What do we do?</a:t>
            </a:r>
            <a:endParaRPr lang="en-US" sz="2800" b="1" dirty="0">
              <a:solidFill>
                <a:srgbClr val="0064FF"/>
              </a:solidFill>
            </a:endParaRPr>
          </a:p>
          <a:p>
            <a:r>
              <a:rPr lang="en-US" sz="2800" b="1" dirty="0"/>
              <a:t>What business</a:t>
            </a:r>
            <a:br>
              <a:rPr lang="en-US" sz="2800" b="1" dirty="0"/>
            </a:br>
            <a:r>
              <a:rPr lang="en-US" sz="2800" b="1" dirty="0"/>
              <a:t>are we </a:t>
            </a:r>
            <a:r>
              <a:rPr lang="en-US" sz="2800" b="1" i="1" dirty="0"/>
              <a:t>really</a:t>
            </a:r>
            <a:r>
              <a:rPr lang="en-US" sz="2800" b="1" dirty="0"/>
              <a:t> in?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Business Model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i="1" dirty="0"/>
              <a:t>© Digital Vision; Source: United Parcel Service of America, Inc.</a:t>
            </a:r>
            <a:endParaRPr lang="en-US" dirty="0"/>
          </a:p>
        </p:txBody>
      </p:sp>
      <p:pic>
        <p:nvPicPr>
          <p:cNvPr id="7" name="Online Media 6" descr="You Changed the Way the World Moves | Uber">
            <a:hlinkClick r:id="" action="ppaction://media"/>
            <a:extLst>
              <a:ext uri="{FF2B5EF4-FFF2-40B4-BE49-F238E27FC236}">
                <a16:creationId xmlns:a16="http://schemas.microsoft.com/office/drawing/2014/main" id="{D4BDE0BE-E1E3-0443-809C-290C33812E8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419600" y="2133600"/>
            <a:ext cx="433026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52400"/>
            <a:ext cx="7990780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>
              <a:defRPr/>
            </a:pP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66800" y="169524"/>
            <a:ext cx="7620000" cy="1143000"/>
          </a:xfrm>
        </p:spPr>
        <p:txBody>
          <a:bodyPr/>
          <a:lstStyle/>
          <a:p>
            <a:pPr marL="342900" eaLnBrk="1" hangingPunct="1">
              <a:defRPr/>
            </a:pPr>
            <a:r>
              <a:rPr lang="en-US" sz="2800" b="1" dirty="0">
                <a:solidFill>
                  <a:srgbClr val="00B0F0"/>
                </a:solidFill>
              </a:rPr>
              <a:t>STRATEGY IN VISIONARY ORGANIZATIONS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ORGANIZATIONAL DIRECTION (WHAT) </a:t>
            </a:r>
            <a:r>
              <a:rPr lang="en-US" sz="1800" b="1" dirty="0">
                <a:solidFill>
                  <a:srgbClr val="00B0F0"/>
                </a:solidFill>
              </a:rPr>
              <a:t>(2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371600" y="1524000"/>
            <a:ext cx="742439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rId3" action="ppaction://hlinksldjump"/>
              </a:rPr>
              <a:t>Goals</a:t>
            </a:r>
            <a:r>
              <a:rPr lang="en-US" b="1" dirty="0">
                <a:hlinkClick r:id="rId3" action="ppaction://hlinksldjump"/>
              </a:rPr>
              <a:t> or </a:t>
            </a:r>
            <a:r>
              <a:rPr lang="en-US" b="1" dirty="0">
                <a:solidFill>
                  <a:srgbClr val="0064FF"/>
                </a:solidFill>
                <a:hlinkClick r:id="rId3" action="ppaction://hlinksldjump"/>
              </a:rPr>
              <a:t>Objectives</a:t>
            </a:r>
            <a:endParaRPr lang="en-US" b="1" dirty="0"/>
          </a:p>
          <a:p>
            <a:r>
              <a:rPr lang="en-US" b="1" dirty="0"/>
              <a:t>Profit</a:t>
            </a:r>
          </a:p>
          <a:p>
            <a:r>
              <a:rPr lang="en-US" b="1" dirty="0"/>
              <a:t>Sales (dollars or units)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Market Share</a:t>
            </a:r>
          </a:p>
          <a:p>
            <a:r>
              <a:rPr lang="en-US" b="1" dirty="0"/>
              <a:t>Quality</a:t>
            </a:r>
          </a:p>
          <a:p>
            <a:r>
              <a:rPr lang="en-US" b="1" dirty="0"/>
              <a:t>Customer Satisfaction</a:t>
            </a:r>
          </a:p>
          <a:p>
            <a:r>
              <a:rPr lang="en-US" b="1" dirty="0"/>
              <a:t>Employee Welfare</a:t>
            </a:r>
          </a:p>
          <a:p>
            <a:r>
              <a:rPr lang="en-US" b="1" dirty="0"/>
              <a:t>Social Responsibility</a:t>
            </a:r>
          </a:p>
          <a:p>
            <a:r>
              <a:rPr lang="en-US" b="1" dirty="0"/>
              <a:t>Efficiency (nonprofit organizations)</a:t>
            </a:r>
          </a:p>
        </p:txBody>
      </p:sp>
    </p:spTree>
    <p:extLst>
      <p:ext uri="{BB962C8B-B14F-4D97-AF65-F5344CB8AC3E}">
        <p14:creationId xmlns:p14="http://schemas.microsoft.com/office/powerpoint/2010/main" val="47502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155574"/>
            <a:ext cx="7904163" cy="1216025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>
              <a:defRPr/>
            </a:pPr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43510" y="162424"/>
            <a:ext cx="7772400" cy="1143000"/>
          </a:xfrm>
        </p:spPr>
        <p:txBody>
          <a:bodyPr/>
          <a:lstStyle/>
          <a:p>
            <a:pPr marL="342900" eaLnBrk="1" hangingPunct="1">
              <a:defRPr/>
            </a:pPr>
            <a:r>
              <a:rPr lang="en-US" sz="2800" b="1" dirty="0">
                <a:solidFill>
                  <a:srgbClr val="00B0F0"/>
                </a:solidFill>
              </a:rPr>
              <a:t>STRATEGY IN VISIONARY ORGANIZATIONS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ORGANIZATIONAL STRATEGIES (HOW)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61281" y="1676400"/>
            <a:ext cx="7467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Variation by Level</a:t>
            </a:r>
          </a:p>
          <a:p>
            <a:r>
              <a:rPr lang="en-US" sz="2800" b="1" dirty="0"/>
              <a:t>Corporate</a:t>
            </a:r>
          </a:p>
          <a:p>
            <a:r>
              <a:rPr lang="en-US" sz="2800" b="1" dirty="0"/>
              <a:t>SBU</a:t>
            </a:r>
          </a:p>
          <a:p>
            <a:r>
              <a:rPr lang="en-US" sz="2800" b="1" dirty="0"/>
              <a:t>Functional</a:t>
            </a:r>
          </a:p>
          <a:p>
            <a:pPr marL="0" indent="0">
              <a:buNone/>
            </a:pPr>
            <a:r>
              <a:rPr lang="en-US" b="1" dirty="0"/>
              <a:t>    Variation by Product (or Offering)</a:t>
            </a:r>
          </a:p>
          <a:p>
            <a:r>
              <a:rPr lang="en-US" sz="2800" b="1" dirty="0"/>
              <a:t>Product</a:t>
            </a:r>
          </a:p>
          <a:p>
            <a:r>
              <a:rPr lang="en-US" sz="2800" b="1" dirty="0"/>
              <a:t>Service</a:t>
            </a:r>
          </a:p>
          <a:p>
            <a:r>
              <a:rPr lang="en-US" sz="2800" b="1" dirty="0"/>
              <a:t>Idea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0830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219200" y="191522"/>
            <a:ext cx="7751763" cy="1369612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>
              <a:defRPr/>
            </a:pPr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  <a:ln>
            <a:noFill/>
          </a:ln>
        </p:spPr>
        <p:txBody>
          <a:bodyPr/>
          <a:lstStyle/>
          <a:p>
            <a:pPr marL="342900" eaLnBrk="1" hangingPunct="1">
              <a:defRPr/>
            </a:pPr>
            <a:r>
              <a:rPr lang="en-US" sz="2800" b="1" dirty="0">
                <a:solidFill>
                  <a:srgbClr val="00B0F0"/>
                </a:solidFill>
              </a:rPr>
              <a:t>STRATEGY IN VISIONARY ORGANIZATIONS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2400" b="1" dirty="0">
                <a:solidFill>
                  <a:srgbClr val="00B0F0"/>
                </a:solidFill>
              </a:rPr>
              <a:t>TRACKING STRATEGIC PERFORMANCE WITH 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MARKETING ANALYTICS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295400" y="1702394"/>
            <a:ext cx="7848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rId3" action="ppaction://hlinksldjump"/>
              </a:rPr>
              <a:t>Marketing Dashboard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rgbClr val="0064FF"/>
              </a:solidFill>
              <a:hlinkClick r:id="" action="ppaction://noaction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Marketing Metric</a:t>
            </a: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Data Visualization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EE60E-C677-4791-BC54-750DCB9A15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9745" y="4038600"/>
            <a:ext cx="1371600" cy="99950"/>
          </a:xfrm>
        </p:spPr>
        <p:txBody>
          <a:bodyPr/>
          <a:lstStyle/>
          <a:p>
            <a:r>
              <a:rPr lang="en-US" sz="1800" b="1" dirty="0"/>
              <a:t>Dundas</a:t>
            </a:r>
          </a:p>
        </p:txBody>
      </p:sp>
      <p:pic>
        <p:nvPicPr>
          <p:cNvPr id="41987" name="Picture 1040" descr="Click to access link&#10;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289" y="4558570"/>
            <a:ext cx="798512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263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262651"/>
            <a:ext cx="79041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/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pPr marL="342900" eaLnBrk="1" hangingPunct="1"/>
            <a:r>
              <a:rPr lang="en-US" sz="3600" b="1" dirty="0">
                <a:solidFill>
                  <a:srgbClr val="00B0F0"/>
                </a:solidFill>
              </a:rPr>
              <a:t>APPLYING MARKETING METRICS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How Well Is Ben &amp; Jerry’</a:t>
            </a:r>
            <a:r>
              <a:rPr lang="en-US" altLang="ja-JP" sz="2800" b="1" dirty="0">
                <a:solidFill>
                  <a:srgbClr val="00B0F0"/>
                </a:solidFill>
              </a:rPr>
              <a:t>s Doing?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371599" y="1474231"/>
            <a:ext cx="7311231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Dollar Sales and Dollar Market Share</a:t>
            </a:r>
          </a:p>
          <a:p>
            <a:r>
              <a:rPr lang="en-US" sz="2600" dirty="0"/>
              <a:t>Dollar Sales ($) = Average Price × Quantity Sold</a:t>
            </a:r>
          </a:p>
          <a:p>
            <a:r>
              <a:rPr lang="en-US" sz="2600" dirty="0"/>
              <a:t>Dollar Market Share (%) = Ben &amp; Jerry’s Sales ($) ÷ Total Industry Sales ($)</a:t>
            </a:r>
          </a:p>
        </p:txBody>
      </p:sp>
      <p:pic>
        <p:nvPicPr>
          <p:cNvPr id="2" name="Picture 1" descr="A bar graph of Ben &amp; Jerry's dollar sales and market shar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429000"/>
            <a:ext cx="4267200" cy="3166700"/>
          </a:xfrm>
          <a:prstGeom prst="rect">
            <a:avLst/>
          </a:prstGeom>
        </p:spPr>
      </p:pic>
      <p:sp>
        <p:nvSpPr>
          <p:cNvPr id="4" name="Text Placeholder 3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95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308872" y="151165"/>
            <a:ext cx="73152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SETTING STRATEGIC DIRECTIONS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A LOOK AROUND: WHERE ARE WE NOW?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381018" y="1676400"/>
            <a:ext cx="7170909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Competencies</a:t>
            </a:r>
          </a:p>
          <a:p>
            <a:r>
              <a:rPr lang="en-US" sz="2800" b="1" dirty="0"/>
              <a:t>Competitive Advantage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Customers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Competitors</a:t>
            </a:r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97837DA5-8BE2-4AA6-8365-D20AA821FA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E6F58-0D2E-6349-B77A-F36F49AD53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154481" y="1771192"/>
            <a:ext cx="7825596" cy="430695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Three kinds of organizations and the three levels of  strategy in them.</a:t>
            </a:r>
          </a:p>
          <a:p>
            <a:pPr marL="0" indent="0">
              <a:buNone/>
            </a:pPr>
            <a:r>
              <a:rPr lang="en-US" dirty="0"/>
              <a:t>2.    Core values, Mission, Organizational culture,</a:t>
            </a:r>
          </a:p>
          <a:p>
            <a:pPr marL="0" indent="0">
              <a:buNone/>
            </a:pPr>
            <a:r>
              <a:rPr lang="en-US" dirty="0"/>
              <a:t>       Business, and Goals.</a:t>
            </a:r>
          </a:p>
          <a:p>
            <a:pPr marL="0" indent="0">
              <a:buNone/>
            </a:pPr>
            <a:r>
              <a:rPr lang="en-US" dirty="0"/>
              <a:t>3.    Marketing Dashboards and Marketing Metrics.</a:t>
            </a:r>
          </a:p>
          <a:p>
            <a:pPr marL="0" indent="0">
              <a:buNone/>
            </a:pPr>
            <a:r>
              <a:rPr lang="en-US" dirty="0"/>
              <a:t>4.    Discuss how an organization assesses</a:t>
            </a:r>
          </a:p>
        </p:txBody>
      </p:sp>
      <p:sp>
        <p:nvSpPr>
          <p:cNvPr id="7" name="AutoShape 1032">
            <a:extLst>
              <a:ext uri="{FF2B5EF4-FFF2-40B4-BE49-F238E27FC236}">
                <a16:creationId xmlns:a16="http://schemas.microsoft.com/office/drawing/2014/main" id="{EA64E1BD-F134-7B4F-9009-A8023A04B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07170"/>
            <a:ext cx="7913277" cy="75565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/>
            <a:endParaRPr lang="en-US" sz="2000" dirty="0">
              <a:solidFill>
                <a:srgbClr val="A5053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41A1AD-8B3D-9F4F-B4D8-FE273E224CEB}"/>
              </a:ext>
            </a:extLst>
          </p:cNvPr>
          <p:cNvSpPr txBox="1">
            <a:spLocks/>
          </p:cNvSpPr>
          <p:nvPr/>
        </p:nvSpPr>
        <p:spPr bwMode="auto">
          <a:xfrm>
            <a:off x="1154481" y="629420"/>
            <a:ext cx="830580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Topics for Today – Lecture #2</a:t>
            </a:r>
            <a:br>
              <a:rPr lang="en-US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kern="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749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1524000" y="274638"/>
            <a:ext cx="71628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SETTING STRATEGIC DIRECTIONS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WHERE DO WE WANT TO GO? </a:t>
            </a:r>
            <a:r>
              <a:rPr lang="en-US" sz="1800" b="1" dirty="0">
                <a:solidFill>
                  <a:srgbClr val="00B0F0"/>
                </a:solidFill>
              </a:rPr>
              <a:t>(1)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1371600" y="1600200"/>
            <a:ext cx="7381631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rId3" action="ppaction://hlinksldjump"/>
              </a:rPr>
              <a:t>Business Portfolio Analysis</a:t>
            </a:r>
            <a:r>
              <a:rPr lang="en-US" b="1" dirty="0">
                <a:hlinkClick r:id="rId3" action="ppaction://hlinksldjump"/>
              </a:rPr>
              <a:t> </a:t>
            </a:r>
            <a:r>
              <a:rPr lang="en-US" b="1" dirty="0"/>
              <a:t> (</a:t>
            </a:r>
            <a:r>
              <a:rPr lang="en-US" sz="3000" b="1" dirty="0"/>
              <a:t>BCG Matrix</a:t>
            </a:r>
            <a:r>
              <a:rPr lang="en-US" b="1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i="1" dirty="0"/>
              <a:t>Question Marks</a:t>
            </a:r>
            <a:r>
              <a:rPr lang="en-US" b="1" dirty="0"/>
              <a:t>:</a:t>
            </a:r>
          </a:p>
          <a:p>
            <a:pPr marL="1371600" lvl="2" indent="-514350">
              <a:buFont typeface="Arial"/>
              <a:buChar char="•"/>
            </a:pPr>
            <a:r>
              <a:rPr lang="en-US" b="1" dirty="0"/>
              <a:t>Low Share of High-Growth Market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i="1" dirty="0"/>
              <a:t>Stars</a:t>
            </a:r>
            <a:r>
              <a:rPr lang="en-US" b="1" dirty="0"/>
              <a:t>:</a:t>
            </a:r>
          </a:p>
          <a:p>
            <a:pPr marL="1371600" lvl="2" indent="-514350">
              <a:buFont typeface="Arial"/>
              <a:buChar char="•"/>
            </a:pPr>
            <a:r>
              <a:rPr lang="en-US" b="1" dirty="0"/>
              <a:t>High Share of High-Growth Markets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i="1" dirty="0"/>
              <a:t>Cash Cows</a:t>
            </a:r>
            <a:r>
              <a:rPr lang="en-US" b="1" dirty="0"/>
              <a:t>:</a:t>
            </a:r>
          </a:p>
          <a:p>
            <a:pPr marL="1371600" lvl="2" indent="-514350">
              <a:buFont typeface="Arial"/>
              <a:buChar char="•"/>
            </a:pPr>
            <a:r>
              <a:rPr lang="en-US" b="1" dirty="0"/>
              <a:t>Generates Large Amounts of Cash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i="1" dirty="0"/>
              <a:t>Dogs</a:t>
            </a:r>
            <a:r>
              <a:rPr lang="en-US" b="1" dirty="0"/>
              <a:t>:</a:t>
            </a:r>
          </a:p>
          <a:p>
            <a:pPr marL="1371600" lvl="2" indent="-514350">
              <a:buFont typeface="Arial"/>
              <a:buChar char="•"/>
            </a:pPr>
            <a:r>
              <a:rPr lang="en-US" b="1" dirty="0"/>
              <a:t>Low Share of Slow-Growth Markets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ext Placeholder 2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BDADB-356E-C847-A1E0-55D3FB6A06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45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2-4</a:t>
            </a:r>
            <a:r>
              <a:rPr lang="en-US" sz="2800" b="1" dirty="0"/>
              <a:t>  BCG business portfolio analysis for Apple’</a:t>
            </a:r>
            <a:r>
              <a:rPr lang="en-US" altLang="ja-JP" sz="2800" b="1" dirty="0"/>
              <a:t>s consumer SBUs</a:t>
            </a:r>
            <a:endParaRPr lang="en-US" sz="2800" dirty="0"/>
          </a:p>
        </p:txBody>
      </p:sp>
      <p:pic>
        <p:nvPicPr>
          <p:cNvPr id="6" name="Content Placeholder 5" descr="A graphic of the BSG portfolio analysis for Apple's consumer products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6400" y="1600200"/>
            <a:ext cx="5328745" cy="432694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i="1" dirty="0"/>
              <a:t>All product photos: Source: Apple Inc.</a:t>
            </a:r>
            <a:endParaRPr lang="en-US" dirty="0"/>
          </a:p>
        </p:txBody>
      </p:sp>
      <p:pic>
        <p:nvPicPr>
          <p:cNvPr id="8" name="Picture 32" descr="Click to access link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794" y="4572000"/>
            <a:ext cx="798513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BD6FAD5-C37B-4CB3-A539-6535B1A9FF17}"/>
              </a:ext>
            </a:extLst>
          </p:cNvPr>
          <p:cNvSpPr txBox="1">
            <a:spLocks/>
          </p:cNvSpPr>
          <p:nvPr/>
        </p:nvSpPr>
        <p:spPr>
          <a:xfrm>
            <a:off x="6791176" y="3897687"/>
            <a:ext cx="2331803" cy="163932"/>
          </a:xfrm>
          <a:prstGeom prst="rect">
            <a:avLst/>
          </a:prstGeom>
        </p:spPr>
        <p:txBody>
          <a:bodyPr lIns="0" tIns="0" rIns="0" bIns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kern="0" dirty="0"/>
              <a:t>Apple’s Website</a:t>
            </a:r>
            <a:endParaRPr lang="en-US" sz="1800" kern="0" dirty="0">
              <a:hlinkClick r:id="rId6" action="ppaction://hlinksldjump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13901" y="89137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49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03844" y="228600"/>
            <a:ext cx="813673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SETTING STRATEGIC DIRECTIONS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WHERE DO WE WANT TO GO?  (2)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9200" y="1600200"/>
            <a:ext cx="7467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64FF"/>
                </a:solidFill>
                <a:hlinkClick r:id="rId3" action="ppaction://hlinksldjump"/>
              </a:rPr>
              <a:t>Diversification Analysis</a:t>
            </a:r>
            <a:endParaRPr lang="en-US" sz="2400" b="1" dirty="0"/>
          </a:p>
          <a:p>
            <a:pPr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Market Penetration: </a:t>
            </a:r>
          </a:p>
          <a:p>
            <a:pPr lvl="1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Increase Sales of Current Product in Current Markets</a:t>
            </a:r>
          </a:p>
          <a:p>
            <a:pPr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Market Development: </a:t>
            </a:r>
          </a:p>
          <a:p>
            <a:pPr lvl="1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Sell Current Products to New Markets</a:t>
            </a:r>
          </a:p>
          <a:p>
            <a:pPr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Product Development: </a:t>
            </a:r>
          </a:p>
          <a:p>
            <a:pPr lvl="1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Sell New Products to Current Markets</a:t>
            </a:r>
          </a:p>
          <a:p>
            <a:pPr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Diversification: </a:t>
            </a:r>
          </a:p>
          <a:p>
            <a:pPr lvl="1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Develop New Products to Sell in New Markets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668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2-5</a:t>
            </a:r>
            <a:r>
              <a:rPr lang="en-US" sz="2800" b="1" dirty="0"/>
              <a:t>  Four market-product strategies: alternative ways to expand sales revenues for Ben &amp; Jerry’s using diversification analysis.</a:t>
            </a:r>
            <a:endParaRPr lang="en-US" sz="2800" dirty="0"/>
          </a:p>
        </p:txBody>
      </p:sp>
      <p:pic>
        <p:nvPicPr>
          <p:cNvPr id="6" name="Content Placeholder 5" descr="A graphic shows four market strategies for Ben &amp; Jerry'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828800"/>
            <a:ext cx="7010400" cy="39910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4" action="ppaction://hlinksldjump"/>
              </a:rPr>
              <a:t>Jump to Appendix 5 long image description</a:t>
            </a:r>
          </a:p>
        </p:txBody>
      </p:sp>
      <p:sp>
        <p:nvSpPr>
          <p:cNvPr id="2" name="Text Placeholder 1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310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80012"/>
            <a:ext cx="8060531" cy="6858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/>
            <a:endParaRPr lang="en-US" sz="2800" b="1" dirty="0">
              <a:solidFill>
                <a:srgbClr val="A5053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94497" y="-48588"/>
            <a:ext cx="77724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THE STRATEGIC MARKETING PROCESS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19200" y="1257300"/>
            <a:ext cx="7467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rId3" action="ppaction://hlinksldjump"/>
              </a:rPr>
              <a:t>Strategic Marketing Process</a:t>
            </a: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How do we allocate our resources to get to</a:t>
            </a:r>
            <a:br>
              <a:rPr lang="en-US" b="1" dirty="0"/>
            </a:br>
            <a:r>
              <a:rPr lang="en-US" b="1" dirty="0"/>
              <a:t>where we want to go?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How do we convert our plans into actions?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How do our results compare with our plans and do deviations require new plans?</a:t>
            </a:r>
          </a:p>
        </p:txBody>
      </p:sp>
    </p:spTree>
    <p:extLst>
      <p:ext uri="{BB962C8B-B14F-4D97-AF65-F5344CB8AC3E}">
        <p14:creationId xmlns:p14="http://schemas.microsoft.com/office/powerpoint/2010/main" val="2841653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600" y="274638"/>
            <a:ext cx="7696200" cy="11430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2-6 </a:t>
            </a:r>
            <a:r>
              <a:rPr lang="en-US" sz="2800" b="1" dirty="0"/>
              <a:t>The strategic marketing process has three phases: planning, implementation, and evaluation. </a:t>
            </a:r>
            <a:endParaRPr lang="en-US" sz="2800" dirty="0"/>
          </a:p>
        </p:txBody>
      </p:sp>
      <p:pic>
        <p:nvPicPr>
          <p:cNvPr id="6" name="Content Placeholder 5" descr="A graphic shows three phases of the strategic marketing proces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6858000" cy="389016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4" action="ppaction://hlinksldjump"/>
              </a:rPr>
              <a:t>Jump to Appendix 6 long image description</a:t>
            </a:r>
            <a:endParaRPr lang="en-US" dirty="0"/>
          </a:p>
        </p:txBody>
      </p:sp>
      <p:sp>
        <p:nvSpPr>
          <p:cNvPr id="2" name="Text Placeholder 1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076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/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990600" y="228600"/>
            <a:ext cx="8229600" cy="1143000"/>
          </a:xfrm>
        </p:spPr>
        <p:txBody>
          <a:bodyPr/>
          <a:lstStyle/>
          <a:p>
            <a:pPr marL="342900" eaLnBrk="1" hangingPunct="1"/>
            <a:r>
              <a:rPr lang="en-US" sz="2800" b="1" dirty="0">
                <a:solidFill>
                  <a:srgbClr val="00B0F0"/>
                </a:solidFill>
              </a:rPr>
              <a:t>THE STRATEGIC MARKETING PROCESS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THE PLANNING PHASE </a:t>
            </a:r>
            <a:r>
              <a:rPr lang="en-US" sz="1800" b="1" dirty="0">
                <a:solidFill>
                  <a:srgbClr val="00B0F0"/>
                </a:solidFill>
              </a:rPr>
              <a:t>(1 of 5)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676400" y="1600201"/>
            <a:ext cx="6408901" cy="4419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 1: Situation (SWOT) Analysis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hlinkClick r:id="rId3" action="ppaction://hlinksldjump"/>
              </a:rPr>
              <a:t>Situation Analysis</a:t>
            </a:r>
            <a:endParaRPr lang="en-US" sz="2800" b="1" dirty="0">
              <a:solidFill>
                <a:srgbClr val="0064FF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hlinkClick r:id="rId4" action="ppaction://hlinksldjump"/>
              </a:rPr>
              <a:t>SWOT Analysis</a:t>
            </a:r>
            <a:endParaRPr lang="en-US" sz="2800" b="1" dirty="0">
              <a:solidFill>
                <a:srgbClr val="0064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sz="2400" b="1" u="sng" dirty="0"/>
              <a:t>S</a:t>
            </a:r>
            <a:r>
              <a:rPr lang="en-US" sz="2400" b="1" dirty="0"/>
              <a:t>trengths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u="sng" dirty="0"/>
              <a:t>W</a:t>
            </a:r>
            <a:r>
              <a:rPr lang="en-US" sz="2400" b="1" dirty="0"/>
              <a:t>eaknesses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u="sng" dirty="0"/>
              <a:t>O</a:t>
            </a:r>
            <a:r>
              <a:rPr lang="en-US" sz="2400" b="1" dirty="0"/>
              <a:t>pportunities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u="sng" dirty="0"/>
              <a:t>T</a:t>
            </a:r>
            <a:r>
              <a:rPr lang="en-US" sz="2400" b="1" dirty="0"/>
              <a:t>hreats</a:t>
            </a:r>
          </a:p>
        </p:txBody>
      </p:sp>
    </p:spTree>
    <p:extLst>
      <p:ext uri="{BB962C8B-B14F-4D97-AF65-F5344CB8AC3E}">
        <p14:creationId xmlns:p14="http://schemas.microsoft.com/office/powerpoint/2010/main" val="2480006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109658"/>
            <a:ext cx="790813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/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10865" y="215263"/>
            <a:ext cx="75438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THE STRATEGIC MARKETING PROCESS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b="1" dirty="0">
                <a:solidFill>
                  <a:srgbClr val="00B0F0"/>
                </a:solidFill>
              </a:rPr>
              <a:t>THE PLANNING PHASE </a:t>
            </a:r>
            <a:r>
              <a:rPr lang="en-US" sz="1800" b="1" dirty="0">
                <a:solidFill>
                  <a:srgbClr val="00B0F0"/>
                </a:solidFill>
              </a:rPr>
              <a:t>(2 of 5)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371600" y="1600200"/>
            <a:ext cx="73152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 1: Situation (SWOT) Analysis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SWOT Analysis Study</a:t>
            </a:r>
            <a:endParaRPr lang="en-US" sz="2800" b="1" dirty="0">
              <a:solidFill>
                <a:srgbClr val="0064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sz="2400" b="1" dirty="0"/>
              <a:t>Identify Industry Trends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/>
              <a:t> Analyze Competitors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/>
              <a:t> Assess the Organization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/>
              <a:t> Research Present and Prospective Customers</a:t>
            </a:r>
          </a:p>
        </p:txBody>
      </p:sp>
      <p:sp>
        <p:nvSpPr>
          <p:cNvPr id="4" name="Text Placeholder 3" hidden="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20CFFD89-E2D6-4521-A165-BE9C07C8BC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im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372" y="2295285"/>
            <a:ext cx="1911772" cy="215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07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2-7</a:t>
            </a:r>
            <a:r>
              <a:rPr lang="en-US" sz="2800" b="1" dirty="0"/>
              <a:t>  Ben &amp; Jerry’s SWOT analysis that serves as the basis for management actions regarding growth. </a:t>
            </a:r>
            <a:endParaRPr lang="en-US" sz="2800" dirty="0"/>
          </a:p>
        </p:txBody>
      </p:sp>
      <p:pic>
        <p:nvPicPr>
          <p:cNvPr id="6" name="Content Placeholder 5" descr="A graphic of a SWOT analysis for Ben &amp; Jerry'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65925"/>
            <a:ext cx="6466191" cy="4638988"/>
          </a:xfrm>
          <a:prstGeom prst="rect">
            <a:avLst/>
          </a:prstGeom>
        </p:spPr>
      </p:pic>
      <p:sp>
        <p:nvSpPr>
          <p:cNvPr id="2" name="Text Placeholder 1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25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/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43000" y="194585"/>
            <a:ext cx="82296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THE STRATEGIC MARKETING PROCESS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THE PLANNING PHASE </a:t>
            </a:r>
            <a:r>
              <a:rPr lang="en-US" sz="1800" b="1" dirty="0">
                <a:solidFill>
                  <a:srgbClr val="00B0F0"/>
                </a:solidFill>
              </a:rPr>
              <a:t>(3 of 5)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371600" y="1600200"/>
            <a:ext cx="73152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 1: Situation (SWOT) Analysis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SWOT Analysis Actions</a:t>
            </a:r>
            <a:endParaRPr lang="en-US" sz="2800" b="1" dirty="0">
              <a:solidFill>
                <a:srgbClr val="0064FF"/>
              </a:solidFill>
            </a:endParaRPr>
          </a:p>
          <a:p>
            <a:pPr lvl="1"/>
            <a:r>
              <a:rPr lang="en-US" b="1" dirty="0"/>
              <a:t> </a:t>
            </a:r>
            <a:r>
              <a:rPr lang="en-US" sz="2400" b="1" dirty="0"/>
              <a:t>Build on a Strength</a:t>
            </a:r>
          </a:p>
          <a:p>
            <a:pPr lvl="1"/>
            <a:r>
              <a:rPr lang="en-US" sz="2400" b="1" dirty="0"/>
              <a:t> Correct a Weakness</a:t>
            </a:r>
          </a:p>
          <a:p>
            <a:pPr lvl="1"/>
            <a:r>
              <a:rPr lang="en-US" sz="2400" b="1" dirty="0"/>
              <a:t> Exploit an Opportunity</a:t>
            </a:r>
          </a:p>
          <a:p>
            <a:pPr lvl="1"/>
            <a:r>
              <a:rPr lang="en-US" sz="2400" b="1" dirty="0"/>
              <a:t> Avoid a Disaster-Laden Threat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21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19200" y="1752600"/>
            <a:ext cx="7660309" cy="4525963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The three steps of the planning phase of the </a:t>
            </a:r>
            <a:r>
              <a:rPr lang="en-US" b="1" dirty="0"/>
              <a:t>strategic marketing </a:t>
            </a:r>
            <a:r>
              <a:rPr lang="en-US" dirty="0"/>
              <a:t>process.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Describe the </a:t>
            </a:r>
            <a:r>
              <a:rPr lang="en-US" b="1" dirty="0"/>
              <a:t>four components </a:t>
            </a:r>
            <a:r>
              <a:rPr lang="en-US" dirty="0"/>
              <a:t>of the implementation phase of the strategic marketing process</a:t>
            </a:r>
            <a:r>
              <a:rPr lang="en-US" altLang="ja-JP" dirty="0"/>
              <a:t>.</a:t>
            </a:r>
            <a:endParaRPr lang="en-US" dirty="0"/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Discuss how managers </a:t>
            </a:r>
            <a:r>
              <a:rPr lang="en-US" b="1" dirty="0"/>
              <a:t>identify and act </a:t>
            </a:r>
            <a:r>
              <a:rPr lang="en-US" dirty="0"/>
              <a:t>on deviations from plans.</a:t>
            </a:r>
          </a:p>
        </p:txBody>
      </p:sp>
      <p:sp>
        <p:nvSpPr>
          <p:cNvPr id="7" name="AutoShape 1032">
            <a:extLst>
              <a:ext uri="{FF2B5EF4-FFF2-40B4-BE49-F238E27FC236}">
                <a16:creationId xmlns:a16="http://schemas.microsoft.com/office/drawing/2014/main" id="{B3AC3086-34D5-6C40-A882-1C3FFEC5C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07170"/>
            <a:ext cx="7989477" cy="75565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/>
            <a:endParaRPr lang="en-US" sz="2000" dirty="0">
              <a:solidFill>
                <a:srgbClr val="A5053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80E641-FE2D-4448-9D5E-BE9F2376D052}"/>
              </a:ext>
            </a:extLst>
          </p:cNvPr>
          <p:cNvSpPr txBox="1">
            <a:spLocks/>
          </p:cNvSpPr>
          <p:nvPr/>
        </p:nvSpPr>
        <p:spPr bwMode="auto">
          <a:xfrm>
            <a:off x="1154481" y="629420"/>
            <a:ext cx="8305800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Topics for Today – Lecture #2 (cont.)</a:t>
            </a:r>
            <a:br>
              <a:rPr lang="en-US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kern="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kern="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35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52400"/>
            <a:ext cx="798433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/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THE STRATEGIC MARKETING PROCESS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THE PLANNING PHASE </a:t>
            </a:r>
            <a:r>
              <a:rPr lang="en-US" sz="1800" b="1" dirty="0">
                <a:solidFill>
                  <a:srgbClr val="00B0F0"/>
                </a:solidFill>
              </a:rPr>
              <a:t>(4 of 5)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95400" y="1600200"/>
            <a:ext cx="73914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 2: Market-Product Focus and Goal Setting</a:t>
            </a:r>
          </a:p>
          <a:p>
            <a:pPr marL="0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>
                <a:solidFill>
                  <a:srgbClr val="0064FF"/>
                </a:solidFill>
                <a:hlinkClick r:id="rId3" action="ppaction://hlinksldjump"/>
              </a:rPr>
              <a:t>Market Segmentation</a:t>
            </a:r>
            <a:endParaRPr lang="en-US" b="1" dirty="0">
              <a:solidFill>
                <a:srgbClr val="0064FF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64FF"/>
              </a:solidFill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rgbClr val="0064FF"/>
                </a:solidFill>
                <a:hlinkClick r:id="rId4" action="ppaction://hlinksldjump"/>
              </a:rPr>
              <a:t>Points of Difference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98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/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THE STRATEGIC MARKETING PROCESS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THE PLANNING PHASE </a:t>
            </a:r>
            <a:r>
              <a:rPr lang="en-US" sz="1800" b="1" dirty="0">
                <a:solidFill>
                  <a:srgbClr val="00B0F0"/>
                </a:solidFill>
              </a:rPr>
              <a:t>(5 of 5)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95400" y="1600200"/>
            <a:ext cx="73914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 3: Marketing Program</a:t>
            </a:r>
          </a:p>
          <a:p>
            <a:pPr marL="0" indent="0">
              <a:buNone/>
            </a:pP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Product Strategy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Price Strategy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Promotion Strategy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Place (Distribution)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77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600" y="274638"/>
            <a:ext cx="7696200" cy="11430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2-8</a:t>
            </a:r>
            <a:r>
              <a:rPr lang="en-US" sz="2800" b="1" dirty="0"/>
              <a:t>  The four Ps elements of the marketing mix must be blended to produce</a:t>
            </a:r>
            <a:br>
              <a:rPr lang="en-US" sz="2800" b="1" dirty="0"/>
            </a:br>
            <a:r>
              <a:rPr lang="en-US" sz="2800" b="1" dirty="0"/>
              <a:t>a cohesive marketing program. </a:t>
            </a:r>
            <a:endParaRPr lang="en-US" sz="2800" dirty="0"/>
          </a:p>
        </p:txBody>
      </p:sp>
      <p:pic>
        <p:nvPicPr>
          <p:cNvPr id="6" name="Content Placeholder 5" descr="A graphic demonstrates how the four Ps fit together as a whole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11823"/>
            <a:ext cx="6324599" cy="438417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4" action="ppaction://hlinksldjump"/>
              </a:rPr>
              <a:t>Jump to Appendix 8 long image description</a:t>
            </a:r>
          </a:p>
        </p:txBody>
      </p:sp>
      <p:sp>
        <p:nvSpPr>
          <p:cNvPr id="2" name="Text Placeholder 1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75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2-9</a:t>
            </a:r>
            <a:r>
              <a:rPr lang="en-US" sz="2800" b="1" dirty="0"/>
              <a:t>  Organization of a typical manufacturing firm, showing a breakdown</a:t>
            </a:r>
            <a:br>
              <a:rPr lang="en-US" sz="2800" b="1" dirty="0"/>
            </a:br>
            <a:r>
              <a:rPr lang="en-US" sz="2800" b="1" dirty="0"/>
              <a:t>of the marketing department. </a:t>
            </a:r>
            <a:endParaRPr lang="en-US" sz="2800" dirty="0"/>
          </a:p>
        </p:txBody>
      </p:sp>
      <p:pic>
        <p:nvPicPr>
          <p:cNvPr id="6" name="Content Placeholder 5" descr="An organizational chart for a marketing department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06883"/>
            <a:ext cx="7331200" cy="450947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4" action="ppaction://hlinksldjump"/>
              </a:rPr>
              <a:t>Jump to Appendix 9 long image description</a:t>
            </a:r>
          </a:p>
        </p:txBody>
      </p:sp>
      <p:sp>
        <p:nvSpPr>
          <p:cNvPr id="2" name="Text Placeholder 1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8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18854" y="272926"/>
            <a:ext cx="80438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/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90600" y="274638"/>
            <a:ext cx="76962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THE STRATEGIC MARKETING PROCESS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THE IMPLEMENTATION PHASE </a:t>
            </a:r>
            <a:r>
              <a:rPr lang="en-US" sz="1800" b="1" dirty="0">
                <a:solidFill>
                  <a:srgbClr val="00B0F0"/>
                </a:solidFill>
              </a:rPr>
              <a:t>(2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95400" y="1600200"/>
            <a:ext cx="75565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Defining Precise Tasks, Responsibilities, and Deadlines</a:t>
            </a:r>
          </a:p>
          <a:p>
            <a:r>
              <a:rPr lang="en-US" sz="2800" b="1" dirty="0"/>
              <a:t>Action Item List: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 3" panose="05040102010807070707" charset="0"/>
              </a:rPr>
              <a:t>The Task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 3" panose="05040102010807070707" charset="0"/>
              </a:rPr>
              <a:t>The Person Responsible for Task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 3" panose="05040102010807070707" charset="0"/>
              </a:rPr>
              <a:t>Date to Finish Task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 3" panose="05040102010807070707" charset="0"/>
              </a:rPr>
              <a:t>The Deliverable</a:t>
            </a:r>
          </a:p>
          <a:p>
            <a:r>
              <a:rPr lang="en-US" sz="2800" b="1" dirty="0"/>
              <a:t>Gantt Chart – Graph of a Program Schedule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9338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2-10</a:t>
            </a:r>
            <a:r>
              <a:rPr lang="en-US" sz="2800" b="1" dirty="0"/>
              <a:t>   Gantt chart for scheduling a term project that distinguishes sequential and concurrent tasks.</a:t>
            </a:r>
            <a:endParaRPr lang="en-US" sz="2800" dirty="0"/>
          </a:p>
        </p:txBody>
      </p:sp>
      <p:pic>
        <p:nvPicPr>
          <p:cNvPr id="6" name="Content Placeholder 5" descr="A Gantt chart lists 8 tasks as well as their planned completion date over 11 week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23985"/>
            <a:ext cx="7404536" cy="4548215"/>
          </a:xfrm>
          <a:prstGeom prst="rect">
            <a:avLst/>
          </a:prstGeom>
        </p:spPr>
      </p:pic>
      <p:sp>
        <p:nvSpPr>
          <p:cNvPr id="2" name="Text Placeholder 1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04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/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19200" y="196064"/>
            <a:ext cx="74676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THE STRATEGIC MARKETING PROCESS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THE EVALUATION PHASE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447800" y="1676400"/>
            <a:ext cx="7504905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Comparing Results with Plans (Forecasts) to Identify Deviations</a:t>
            </a:r>
          </a:p>
          <a:p>
            <a:r>
              <a:rPr lang="en-US" sz="2800" b="1" dirty="0"/>
              <a:t>Planning Gap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u="sng" dirty="0"/>
              <a:t>Acting on Deviations</a:t>
            </a:r>
          </a:p>
          <a:p>
            <a:r>
              <a:rPr lang="en-US" sz="2800" dirty="0"/>
              <a:t>Exploiting a </a:t>
            </a:r>
            <a:r>
              <a:rPr lang="en-US" sz="2800" b="1" dirty="0"/>
              <a:t>Positive Deviation</a:t>
            </a:r>
            <a:endParaRPr lang="en-US" sz="2800" b="1" dirty="0">
              <a:solidFill>
                <a:srgbClr val="0064FF"/>
              </a:solidFill>
            </a:endParaRPr>
          </a:p>
          <a:p>
            <a:r>
              <a:rPr lang="en-US" sz="2800" dirty="0"/>
              <a:t>Correcting a </a:t>
            </a:r>
            <a:r>
              <a:rPr lang="en-US" sz="2800" b="1" dirty="0"/>
              <a:t>Negative Deviation</a:t>
            </a:r>
          </a:p>
        </p:txBody>
      </p:sp>
    </p:spTree>
    <p:extLst>
      <p:ext uri="{BB962C8B-B14F-4D97-AF65-F5344CB8AC3E}">
        <p14:creationId xmlns:p14="http://schemas.microsoft.com/office/powerpoint/2010/main" val="2261437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DF09-A1A3-DD42-8781-3AB0D547D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8229600" cy="1143000"/>
          </a:xfrm>
        </p:spPr>
        <p:txBody>
          <a:bodyPr/>
          <a:lstStyle/>
          <a:p>
            <a:r>
              <a:rPr lang="en-US" sz="2800" dirty="0"/>
              <a:t>In 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9972F-63D0-C442-9C02-7B5103B20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295400"/>
            <a:ext cx="7620000" cy="4525963"/>
          </a:xfrm>
        </p:spPr>
        <p:txBody>
          <a:bodyPr/>
          <a:lstStyle/>
          <a:p>
            <a:r>
              <a:rPr lang="en-US" dirty="0"/>
              <a:t>Selfridges, London UK</a:t>
            </a:r>
          </a:p>
          <a:p>
            <a:r>
              <a:rPr lang="en-US" dirty="0"/>
              <a:t>Set up a team of 4 students</a:t>
            </a:r>
          </a:p>
          <a:p>
            <a:r>
              <a:rPr lang="en-US" dirty="0"/>
              <a:t>Perform a SWOT analysis of Selfridges today</a:t>
            </a:r>
          </a:p>
          <a:p>
            <a:r>
              <a:rPr lang="en-US" dirty="0"/>
              <a:t>How will Selfridge continue to thrive in the Amazon world?</a:t>
            </a:r>
          </a:p>
          <a:p>
            <a:r>
              <a:rPr lang="en-US" dirty="0"/>
              <a:t>10 minutes, check in on your recommendations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B79653-CF79-7840-8573-BD76052169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33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506E-EE1D-B944-8B87-32B1D12B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52400"/>
            <a:ext cx="8077200" cy="1143000"/>
          </a:xfrm>
        </p:spPr>
        <p:txBody>
          <a:bodyPr/>
          <a:lstStyle/>
          <a:p>
            <a:r>
              <a:rPr lang="en-US" dirty="0"/>
              <a:t>SWOT Analysis - Selfridges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015B1-744C-E241-AEAD-075313247C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F7966-27A5-2E42-A4AD-2323FF46EB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B8A3CB-E320-E947-926E-1BDA58F585B2}"/>
              </a:ext>
            </a:extLst>
          </p:cNvPr>
          <p:cNvSpPr/>
          <p:nvPr/>
        </p:nvSpPr>
        <p:spPr bwMode="auto">
          <a:xfrm>
            <a:off x="1546119" y="1447800"/>
            <a:ext cx="6934200" cy="488095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CA9E90-4697-DF4A-AA9E-27C3D44B8810}"/>
              </a:ext>
            </a:extLst>
          </p:cNvPr>
          <p:cNvSpPr/>
          <p:nvPr/>
        </p:nvSpPr>
        <p:spPr bwMode="auto">
          <a:xfrm>
            <a:off x="2438400" y="1447800"/>
            <a:ext cx="6019800" cy="45720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Type of Factor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4FFEEE-CBE4-5644-9101-B4C94E134631}"/>
              </a:ext>
            </a:extLst>
          </p:cNvPr>
          <p:cNvSpPr/>
          <p:nvPr/>
        </p:nvSpPr>
        <p:spPr bwMode="auto">
          <a:xfrm>
            <a:off x="1526771" y="1447800"/>
            <a:ext cx="9144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cs typeface="ＭＳ Ｐゴシック" charset="-128"/>
              </a:rPr>
              <a:t>Location of Factor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58D2E-C607-0041-82E1-7564990094EE}"/>
              </a:ext>
            </a:extLst>
          </p:cNvPr>
          <p:cNvSpPr txBox="1"/>
          <p:nvPr/>
        </p:nvSpPr>
        <p:spPr>
          <a:xfrm rot="16200000">
            <a:off x="596350" y="2832650"/>
            <a:ext cx="2202169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Internal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7A77B-A9CE-8844-841B-662DBD8EDF5E}"/>
              </a:ext>
            </a:extLst>
          </p:cNvPr>
          <p:cNvSpPr txBox="1"/>
          <p:nvPr/>
        </p:nvSpPr>
        <p:spPr>
          <a:xfrm>
            <a:off x="1866712" y="1905000"/>
            <a:ext cx="3314888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Favorable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3825B-B4DE-2A48-93DC-28164E0E1613}"/>
              </a:ext>
            </a:extLst>
          </p:cNvPr>
          <p:cNvSpPr txBox="1"/>
          <p:nvPr/>
        </p:nvSpPr>
        <p:spPr>
          <a:xfrm>
            <a:off x="5181600" y="1900844"/>
            <a:ext cx="3276600" cy="40426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Unfavorable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FBCB4-AF24-0047-9CB4-E6F75429BD98}"/>
              </a:ext>
            </a:extLst>
          </p:cNvPr>
          <p:cNvSpPr txBox="1"/>
          <p:nvPr/>
        </p:nvSpPr>
        <p:spPr>
          <a:xfrm rot="16200000">
            <a:off x="584563" y="5046607"/>
            <a:ext cx="2225745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external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F8634D-DA11-1845-B816-EE68824C5829}"/>
              </a:ext>
            </a:extLst>
          </p:cNvPr>
          <p:cNvSpPr txBox="1"/>
          <p:nvPr/>
        </p:nvSpPr>
        <p:spPr>
          <a:xfrm>
            <a:off x="1855190" y="2309266"/>
            <a:ext cx="33051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Strengths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95CC77-1F18-3844-AB7A-98E56155D2B8}"/>
              </a:ext>
            </a:extLst>
          </p:cNvPr>
          <p:cNvSpPr txBox="1"/>
          <p:nvPr/>
        </p:nvSpPr>
        <p:spPr>
          <a:xfrm>
            <a:off x="5167744" y="2300645"/>
            <a:ext cx="329045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Weaknesses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B3755F-D1CA-CB48-9937-ED87541EF9C0}"/>
              </a:ext>
            </a:extLst>
          </p:cNvPr>
          <p:cNvSpPr txBox="1"/>
          <p:nvPr/>
        </p:nvSpPr>
        <p:spPr>
          <a:xfrm>
            <a:off x="1873640" y="4103012"/>
            <a:ext cx="3307960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Opportunities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EA569C-50E8-3B40-9072-C247AF2BA756}"/>
              </a:ext>
            </a:extLst>
          </p:cNvPr>
          <p:cNvSpPr txBox="1"/>
          <p:nvPr/>
        </p:nvSpPr>
        <p:spPr>
          <a:xfrm>
            <a:off x="5180215" y="4103012"/>
            <a:ext cx="3273828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ighlight>
                  <a:srgbClr val="FFFF00"/>
                </a:highlight>
              </a:rPr>
              <a:t>Threats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5AFA38-FF1F-C742-BEB2-108D5450DD41}"/>
              </a:ext>
            </a:extLst>
          </p:cNvPr>
          <p:cNvCxnSpPr/>
          <p:nvPr/>
        </p:nvCxnSpPr>
        <p:spPr bwMode="auto">
          <a:xfrm>
            <a:off x="5174672" y="2700755"/>
            <a:ext cx="0" cy="362800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53118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598EE-2D62-084B-981F-F48BC985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57200"/>
            <a:ext cx="7543800" cy="1143000"/>
          </a:xfrm>
        </p:spPr>
        <p:txBody>
          <a:bodyPr/>
          <a:lstStyle/>
          <a:p>
            <a:r>
              <a:rPr lang="en-US" sz="2800" dirty="0"/>
              <a:t>Announcements, Reading assignments for Monday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456A1-2DF5-3544-81A4-489C919C0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37519"/>
            <a:ext cx="7543800" cy="4525963"/>
          </a:xfrm>
        </p:spPr>
        <p:txBody>
          <a:bodyPr/>
          <a:lstStyle/>
          <a:p>
            <a:r>
              <a:rPr lang="en-US" dirty="0"/>
              <a:t>Textbook - Chapter 3 </a:t>
            </a:r>
          </a:p>
          <a:p>
            <a:r>
              <a:rPr lang="en-US" dirty="0"/>
              <a:t>Case Study, Inclusive Leadership: Mary Barra and General Motors</a:t>
            </a:r>
          </a:p>
          <a:p>
            <a:r>
              <a:rPr lang="en-US" dirty="0"/>
              <a:t>Office Hours on </a:t>
            </a:r>
            <a:r>
              <a:rPr lang="en-US" b="1" dirty="0"/>
              <a:t>Mondays, 1:30 – 3:30 p.m. 2E108 Rady Undergraduate Offices</a:t>
            </a:r>
          </a:p>
        </p:txBody>
      </p:sp>
    </p:spTree>
    <p:extLst>
      <p:ext uri="{BB962C8B-B14F-4D97-AF65-F5344CB8AC3E}">
        <p14:creationId xmlns:p14="http://schemas.microsoft.com/office/powerpoint/2010/main" val="3470860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7" name="AutoShape 27"/>
          <p:cNvSpPr>
            <a:spLocks noChangeArrowheads="1"/>
          </p:cNvSpPr>
          <p:nvPr/>
        </p:nvSpPr>
        <p:spPr bwMode="auto">
          <a:xfrm>
            <a:off x="990600" y="206780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/>
            <a:endParaRPr lang="en-US" sz="2800" b="1" dirty="0">
              <a:solidFill>
                <a:srgbClr val="A50532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6800" y="224504"/>
            <a:ext cx="7319238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BEN &amp; JERRY ON A MISSION: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MAKE FANTASTIC, SUSTAINABLE, WORLD-CHANGING ICE CREAM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8563" y="1619738"/>
            <a:ext cx="3830637" cy="451537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Mission: Product, Economic, Social</a:t>
            </a:r>
          </a:p>
          <a:p>
            <a:pPr marL="0" indent="0">
              <a:buNone/>
            </a:pPr>
            <a:r>
              <a:rPr lang="en-US" b="1" dirty="0"/>
              <a:t>Free Cone Day</a:t>
            </a:r>
          </a:p>
          <a:p>
            <a:pPr marL="0" indent="0">
              <a:buNone/>
            </a:pPr>
            <a:r>
              <a:rPr lang="en-US" b="1" dirty="0"/>
              <a:t>Fair trade</a:t>
            </a:r>
          </a:p>
          <a:p>
            <a:pPr marL="0" indent="0">
              <a:buNone/>
            </a:pPr>
            <a:r>
              <a:rPr lang="en-US" b="1" dirty="0"/>
              <a:t>B-Corp Certification</a:t>
            </a:r>
          </a:p>
          <a:p>
            <a:pPr marL="0" indent="0">
              <a:buNone/>
            </a:pPr>
            <a:r>
              <a:rPr lang="en-US" b="1" dirty="0" err="1"/>
              <a:t>PartnerShop</a:t>
            </a:r>
            <a:r>
              <a:rPr lang="en-US" b="1" dirty="0"/>
              <a:t> Program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carton of Ben &amp; Jerry's P.B. &amp; Cookies Non-Dairy Frozen Desser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27" y="2073749"/>
            <a:ext cx="3465192" cy="3907882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i="1" dirty="0"/>
              <a:t>© Rafael Ben-Ari/</a:t>
            </a:r>
            <a:r>
              <a:rPr lang="en-US" i="1" dirty="0" err="1"/>
              <a:t>Alamy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779371" y="4876800"/>
            <a:ext cx="1776258" cy="134397"/>
          </a:xfrm>
        </p:spPr>
        <p:txBody>
          <a:bodyPr/>
          <a:lstStyle/>
          <a:p>
            <a:r>
              <a:rPr lang="en-US" sz="1800" b="1" dirty="0"/>
              <a:t>Ben &amp; Jerry’s</a:t>
            </a:r>
          </a:p>
          <a:p>
            <a:r>
              <a:rPr lang="en-US" sz="1800" b="1" dirty="0"/>
              <a:t>Website</a:t>
            </a:r>
          </a:p>
          <a:p>
            <a:endParaRPr lang="en-US" dirty="0"/>
          </a:p>
        </p:txBody>
      </p:sp>
      <p:pic>
        <p:nvPicPr>
          <p:cNvPr id="5" name="Picture 24" descr="Click to access link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629" y="5373109"/>
            <a:ext cx="798513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225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685800"/>
            <a:ext cx="75438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2514600"/>
            <a:ext cx="5638800" cy="14478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MGT 103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Lecture #2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Sustainable Value Creation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11:00 – 12:20 p.m. Wednesday 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January 8th, 2020</a:t>
            </a:r>
          </a:p>
        </p:txBody>
      </p:sp>
    </p:spTree>
    <p:extLst>
      <p:ext uri="{BB962C8B-B14F-4D97-AF65-F5344CB8AC3E}">
        <p14:creationId xmlns:p14="http://schemas.microsoft.com/office/powerpoint/2010/main" val="485429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506E-EE1D-B944-8B87-32B1D12B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271" y="184263"/>
            <a:ext cx="8077200" cy="1143000"/>
          </a:xfrm>
        </p:spPr>
        <p:txBody>
          <a:bodyPr/>
          <a:lstStyle/>
          <a:p>
            <a:r>
              <a:rPr lang="en-US" dirty="0"/>
              <a:t>SWOT Analysis - Selfridges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B8A3CB-E320-E947-926E-1BDA58F585B2}"/>
              </a:ext>
            </a:extLst>
          </p:cNvPr>
          <p:cNvSpPr/>
          <p:nvPr/>
        </p:nvSpPr>
        <p:spPr bwMode="auto">
          <a:xfrm>
            <a:off x="1526771" y="1447800"/>
            <a:ext cx="6934200" cy="48809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CA9E90-4697-DF4A-AA9E-27C3D44B8810}"/>
              </a:ext>
            </a:extLst>
          </p:cNvPr>
          <p:cNvSpPr/>
          <p:nvPr/>
        </p:nvSpPr>
        <p:spPr bwMode="auto">
          <a:xfrm>
            <a:off x="2451089" y="1446486"/>
            <a:ext cx="6019800" cy="4572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Type of Factor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4FFEEE-CBE4-5644-9101-B4C94E134631}"/>
              </a:ext>
            </a:extLst>
          </p:cNvPr>
          <p:cNvSpPr/>
          <p:nvPr/>
        </p:nvSpPr>
        <p:spPr bwMode="auto">
          <a:xfrm>
            <a:off x="1526771" y="1451956"/>
            <a:ext cx="914400" cy="4572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cs typeface="ＭＳ Ｐゴシック" charset="-128"/>
              </a:rPr>
              <a:t>Location of Factor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A58D2E-C607-0041-82E1-7564990094EE}"/>
              </a:ext>
            </a:extLst>
          </p:cNvPr>
          <p:cNvSpPr txBox="1"/>
          <p:nvPr/>
        </p:nvSpPr>
        <p:spPr>
          <a:xfrm rot="16200000">
            <a:off x="596233" y="2848594"/>
            <a:ext cx="2202169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Internal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7A77B-A9CE-8844-841B-662DBD8EDF5E}"/>
              </a:ext>
            </a:extLst>
          </p:cNvPr>
          <p:cNvSpPr txBox="1"/>
          <p:nvPr/>
        </p:nvSpPr>
        <p:spPr>
          <a:xfrm>
            <a:off x="1866712" y="1905000"/>
            <a:ext cx="3314888" cy="400110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Favorable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3825B-B4DE-2A48-93DC-28164E0E1613}"/>
              </a:ext>
            </a:extLst>
          </p:cNvPr>
          <p:cNvSpPr txBox="1"/>
          <p:nvPr/>
        </p:nvSpPr>
        <p:spPr>
          <a:xfrm>
            <a:off x="5191518" y="1902371"/>
            <a:ext cx="3276600" cy="404266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Unfavorable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FBCB4-AF24-0047-9CB4-E6F75429BD98}"/>
              </a:ext>
            </a:extLst>
          </p:cNvPr>
          <p:cNvSpPr txBox="1"/>
          <p:nvPr/>
        </p:nvSpPr>
        <p:spPr>
          <a:xfrm rot="16200000">
            <a:off x="583060" y="5070181"/>
            <a:ext cx="2225745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external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F8634D-DA11-1845-B816-EE68824C5829}"/>
              </a:ext>
            </a:extLst>
          </p:cNvPr>
          <p:cNvSpPr txBox="1"/>
          <p:nvPr/>
        </p:nvSpPr>
        <p:spPr>
          <a:xfrm>
            <a:off x="1866595" y="2300645"/>
            <a:ext cx="3324923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Strengths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95CC77-1F18-3844-AB7A-98E56155D2B8}"/>
              </a:ext>
            </a:extLst>
          </p:cNvPr>
          <p:cNvSpPr txBox="1"/>
          <p:nvPr/>
        </p:nvSpPr>
        <p:spPr>
          <a:xfrm>
            <a:off x="5181600" y="2300645"/>
            <a:ext cx="3276599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Weaknesses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B3755F-D1CA-CB48-9937-ED87541EF9C0}"/>
              </a:ext>
            </a:extLst>
          </p:cNvPr>
          <p:cNvSpPr txBox="1"/>
          <p:nvPr/>
        </p:nvSpPr>
        <p:spPr>
          <a:xfrm>
            <a:off x="1873640" y="4103012"/>
            <a:ext cx="3307960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Opportunities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EA569C-50E8-3B40-9072-C247AF2BA756}"/>
              </a:ext>
            </a:extLst>
          </p:cNvPr>
          <p:cNvSpPr txBox="1"/>
          <p:nvPr/>
        </p:nvSpPr>
        <p:spPr>
          <a:xfrm>
            <a:off x="5180215" y="4103012"/>
            <a:ext cx="3273828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Threats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5AFA38-FF1F-C742-BEB2-108D5450DD41}"/>
              </a:ext>
            </a:extLst>
          </p:cNvPr>
          <p:cNvCxnSpPr/>
          <p:nvPr/>
        </p:nvCxnSpPr>
        <p:spPr bwMode="auto">
          <a:xfrm>
            <a:off x="5174672" y="2700755"/>
            <a:ext cx="0" cy="362800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4732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252770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dirty="0">
                <a:solidFill>
                  <a:srgbClr val="00B0F0"/>
                </a:solidFill>
              </a:rPr>
              <a:t>TODAY</a:t>
            </a:r>
            <a:r>
              <a:rPr lang="ja-JP" altLang="en-US" sz="3600" b="1" dirty="0">
                <a:solidFill>
                  <a:srgbClr val="00B0F0"/>
                </a:solidFill>
              </a:rPr>
              <a:t>’</a:t>
            </a:r>
            <a:r>
              <a:rPr lang="en-US" sz="3600" b="1" dirty="0">
                <a:solidFill>
                  <a:srgbClr val="00B0F0"/>
                </a:solidFill>
              </a:rPr>
              <a:t>S ORGANIZATIONS</a:t>
            </a:r>
            <a:br>
              <a:rPr lang="en-US" sz="36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KINDS OF ORGANIZATIONS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143000" y="1600200"/>
            <a:ext cx="75438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Organization Offerings</a:t>
            </a:r>
          </a:p>
          <a:p>
            <a:pPr marL="0" indent="0">
              <a:buNone/>
            </a:pPr>
            <a:endParaRPr lang="en-US" sz="2800" dirty="0">
              <a:solidFill>
                <a:srgbClr val="2C455E"/>
              </a:solidFill>
            </a:endParaRPr>
          </a:p>
          <a:p>
            <a:pPr marL="0" indent="0">
              <a:buNone/>
            </a:pPr>
            <a:r>
              <a:rPr lang="en-US" sz="2800" dirty="0"/>
              <a:t>1. </a:t>
            </a:r>
            <a:r>
              <a:rPr lang="en-US" sz="2800" u="sng" dirty="0"/>
              <a:t>For-Profit</a:t>
            </a:r>
            <a:r>
              <a:rPr lang="en-US" sz="2800" dirty="0"/>
              <a:t> Organization (Business Firm)</a:t>
            </a:r>
            <a:endParaRPr lang="en-US" sz="2800" dirty="0">
              <a:solidFill>
                <a:srgbClr val="2C455E"/>
              </a:solidFill>
            </a:endParaRPr>
          </a:p>
          <a:p>
            <a:pPr marL="0" indent="0">
              <a:buNone/>
            </a:pPr>
            <a:r>
              <a:rPr lang="en-US" sz="2800" dirty="0"/>
              <a:t>2. </a:t>
            </a:r>
            <a:r>
              <a:rPr lang="en-US" sz="2800" u="sng" dirty="0"/>
              <a:t>Nonprofit</a:t>
            </a:r>
            <a:r>
              <a:rPr lang="en-US" sz="2800" dirty="0"/>
              <a:t> Organization</a:t>
            </a:r>
            <a:endParaRPr lang="en-US" sz="2800" dirty="0">
              <a:solidFill>
                <a:srgbClr val="2C455E"/>
              </a:solidFill>
            </a:endParaRPr>
          </a:p>
          <a:p>
            <a:pPr marL="0" indent="0">
              <a:buNone/>
            </a:pPr>
            <a:r>
              <a:rPr lang="en-US" sz="2800" dirty="0"/>
              <a:t>3. </a:t>
            </a:r>
            <a:r>
              <a:rPr lang="en-US" sz="2800" u="sng" dirty="0"/>
              <a:t>Government</a:t>
            </a:r>
            <a:r>
              <a:rPr lang="en-US" sz="2800" dirty="0"/>
              <a:t> Agency</a:t>
            </a:r>
            <a:endParaRPr lang="en-US" sz="2800" dirty="0">
              <a:solidFill>
                <a:srgbClr val="2C455E"/>
              </a:solidFill>
            </a:endParaRPr>
          </a:p>
          <a:p>
            <a:pPr marL="0" indent="0">
              <a:buNone/>
            </a:pPr>
            <a:r>
              <a:rPr lang="en-US" sz="2800" dirty="0"/>
              <a:t>4. </a:t>
            </a:r>
            <a:r>
              <a:rPr lang="en-US" sz="2800" u="sng" dirty="0"/>
              <a:t>Industry</a:t>
            </a:r>
            <a:r>
              <a:rPr lang="en-US" sz="2800" dirty="0"/>
              <a:t> (trade association)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i="1" dirty="0"/>
              <a:t>© Rafael Ben-Ari/</a:t>
            </a:r>
            <a:r>
              <a:rPr lang="en-US" i="1" dirty="0" err="1"/>
              <a:t>Alamy</a:t>
            </a:r>
            <a:endParaRPr lang="en-US" dirty="0"/>
          </a:p>
        </p:txBody>
      </p:sp>
      <p:pic>
        <p:nvPicPr>
          <p:cNvPr id="3" name="Picture 2" descr="A Brita water bott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61" y="2743200"/>
            <a:ext cx="1196478" cy="321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8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1066800" y="160337"/>
            <a:ext cx="7980363" cy="1524083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>
              <a:lnSpc>
                <a:spcPct val="105000"/>
              </a:lnSpc>
              <a:spcBef>
                <a:spcPct val="30000"/>
              </a:spcBef>
            </a:pP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98371" y="350878"/>
            <a:ext cx="76200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MAKING RESPONSIBLE DECISIONS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Social Entrepreneurs Are Creating New Types of Organizations to Pursue Social Goals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85081" y="1778654"/>
            <a:ext cx="7543800" cy="4919009"/>
          </a:xfrm>
        </p:spPr>
        <p:txBody>
          <a:bodyPr/>
          <a:lstStyle/>
          <a:p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Social Entrepreneurship to address important social needs and issues</a:t>
            </a:r>
            <a:endParaRPr lang="en-US" sz="2800" b="1" dirty="0">
              <a:solidFill>
                <a:srgbClr val="2C455E"/>
              </a:solidFill>
            </a:endParaRPr>
          </a:p>
          <a:p>
            <a:pPr marL="0" indent="0">
              <a:buNone/>
            </a:pPr>
            <a:endParaRPr lang="en-US" sz="2800" b="1" i="1" dirty="0"/>
          </a:p>
          <a:p>
            <a:pPr marL="0" indent="0">
              <a:buNone/>
            </a:pPr>
            <a:r>
              <a:rPr lang="en-US" sz="2800" b="1" i="1" dirty="0"/>
              <a:t>Teach For America – </a:t>
            </a:r>
            <a:r>
              <a:rPr lang="en-US" sz="2800" b="1" dirty="0"/>
              <a:t>10,000 members teach 750,000 students each year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0CF98-1C22-3245-B02B-87661D6346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0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8EF7-21BF-3B41-9E0B-D4AB9568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3682"/>
            <a:ext cx="8229600" cy="1143000"/>
          </a:xfrm>
        </p:spPr>
        <p:txBody>
          <a:bodyPr/>
          <a:lstStyle/>
          <a:p>
            <a:r>
              <a:rPr lang="en-US" dirty="0"/>
              <a:t>Teach for America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DFDB8-EA3F-794A-99E6-B599A8C9B8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D8D43B-6A11-E04C-8D5C-6D94BB1CA1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et Involved with Teach For America">
            <a:hlinkClick r:id="" action="ppaction://media"/>
            <a:extLst>
              <a:ext uri="{FF2B5EF4-FFF2-40B4-BE49-F238E27FC236}">
                <a16:creationId xmlns:a16="http://schemas.microsoft.com/office/drawing/2014/main" id="{F0AFBDD0-D129-1E41-96C6-E049158624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81200" y="16764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3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600" y="274638"/>
            <a:ext cx="7696200" cy="1143000"/>
          </a:xfrm>
        </p:spPr>
        <p:txBody>
          <a:bodyPr/>
          <a:lstStyle/>
          <a:p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2-1</a:t>
            </a:r>
            <a:r>
              <a:rPr lang="en-US" sz="2800" b="1" dirty="0"/>
              <a:t>  The board of directors oversees the three levels of strategy in organizations: corporate, business unit, and functional.</a:t>
            </a:r>
            <a:endParaRPr lang="en-US" sz="2800" dirty="0"/>
          </a:p>
        </p:txBody>
      </p:sp>
      <p:pic>
        <p:nvPicPr>
          <p:cNvPr id="6" name="Picture 3" descr="A flowchart of the three levels of strategy in organizations.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1781504"/>
            <a:ext cx="7391400" cy="4348387"/>
          </a:xfrm>
          <a:prstGeom prst="rect">
            <a:avLst/>
          </a:prstGeom>
          <a:noFill/>
        </p:spPr>
      </p:pic>
      <p:sp>
        <p:nvSpPr>
          <p:cNvPr id="2" name="Text Placeholder 1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4" action="ppaction://hlinksldjump"/>
              </a:rPr>
              <a:t>Jump to Appendix 1 long image description</a:t>
            </a:r>
          </a:p>
        </p:txBody>
      </p:sp>
    </p:spTree>
    <p:extLst>
      <p:ext uri="{BB962C8B-B14F-4D97-AF65-F5344CB8AC3E}">
        <p14:creationId xmlns:p14="http://schemas.microsoft.com/office/powerpoint/2010/main" val="424253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25965" y="152400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1" dirty="0">
                <a:solidFill>
                  <a:srgbClr val="00B0F0"/>
                </a:solidFill>
              </a:rPr>
              <a:t>TODAY’S ORGANIZATIONS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STRATEGY AND ORGANIZATIONAL STRUCTURE </a:t>
            </a:r>
            <a:r>
              <a:rPr lang="en-US" sz="1600" b="1" dirty="0">
                <a:solidFill>
                  <a:srgbClr val="00B0F0"/>
                </a:solidFill>
              </a:rPr>
              <a:t>(1 of 2)</a:t>
            </a:r>
            <a:br>
              <a:rPr lang="en-US" sz="1600" b="1" dirty="0">
                <a:solidFill>
                  <a:srgbClr val="00B0F0"/>
                </a:solidFill>
              </a:rPr>
            </a:b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219200" y="1600200"/>
            <a:ext cx="7467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Can’</a:t>
            </a:r>
            <a:r>
              <a:rPr lang="en-US" altLang="ja-JP" b="1" dirty="0"/>
              <a:t>t Be </a:t>
            </a:r>
            <a:r>
              <a:rPr lang="ja-JP" altLang="en-US" b="1" dirty="0"/>
              <a:t>“</a:t>
            </a:r>
            <a:r>
              <a:rPr lang="en-US" altLang="ja-JP" b="1" dirty="0"/>
              <a:t>All Things to All People</a:t>
            </a:r>
            <a:r>
              <a:rPr lang="ja-JP" altLang="en-US" b="1" dirty="0"/>
              <a:t>”</a:t>
            </a:r>
            <a:endParaRPr lang="en-US" b="1" dirty="0">
              <a:solidFill>
                <a:srgbClr val="2C455E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5AD7"/>
                </a:solidFill>
                <a:hlinkClick r:id="" action="ppaction://noaction"/>
              </a:rPr>
              <a:t>Strategy</a:t>
            </a:r>
            <a:endParaRPr lang="en-US" b="1" dirty="0">
              <a:solidFill>
                <a:srgbClr val="005AD7"/>
              </a:solidFill>
            </a:endParaRPr>
          </a:p>
          <a:p>
            <a:pPr marL="0" indent="0">
              <a:buNone/>
            </a:pPr>
            <a:r>
              <a:rPr lang="en-US" b="1" dirty="0"/>
              <a:t>Corporate Level</a:t>
            </a:r>
          </a:p>
          <a:p>
            <a:pPr marL="0" indent="0">
              <a:buNone/>
            </a:pPr>
            <a:r>
              <a:rPr lang="en-US" b="1" dirty="0"/>
              <a:t>Chief Marketing Officer (CMO)</a:t>
            </a:r>
          </a:p>
          <a:p>
            <a:pPr marL="0" indent="0">
              <a:buNone/>
            </a:pPr>
            <a:r>
              <a:rPr lang="en-US" b="1" dirty="0"/>
              <a:t>Strategic Business Unit</a:t>
            </a:r>
            <a:br>
              <a:rPr lang="en-US" b="1" dirty="0"/>
            </a:br>
            <a:r>
              <a:rPr lang="en-US" b="1" dirty="0"/>
              <a:t>(SBU) Level</a:t>
            </a:r>
          </a:p>
        </p:txBody>
      </p:sp>
      <p:sp>
        <p:nvSpPr>
          <p:cNvPr id="3" name="Text Placeholder 2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im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207" y="2317568"/>
            <a:ext cx="2051205" cy="283842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842118-BEBE-DE46-8838-A38F91D71B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49976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69410F0-41F1-42B4-BB9F-D8918C5FCEB4}">
  <ds:schemaRefs>
    <ds:schemaRef ds:uri="http://www.w3.org/XML/1998/namespace"/>
    <ds:schemaRef ds:uri="http://purl.org/dc/dcmitype/"/>
    <ds:schemaRef ds:uri="http://purl.org/dc/terms/"/>
    <ds:schemaRef ds:uri="http://purl.org/dc/elements/1.1/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Presentation-building-side</Template>
  <TotalTime>3030</TotalTime>
  <Words>1324</Words>
  <Application>Microsoft Macintosh PowerPoint</Application>
  <PresentationFormat>On-screen Show (4:3)</PresentationFormat>
  <Paragraphs>242</Paragraphs>
  <Slides>41</Slides>
  <Notes>35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General Presentation-building-side</vt:lpstr>
      <vt:lpstr>The Rady School of Management </vt:lpstr>
      <vt:lpstr>PowerPoint Presentation</vt:lpstr>
      <vt:lpstr>PowerPoint Presentation</vt:lpstr>
      <vt:lpstr>BEN &amp; JERRY ON A MISSION: MAKE FANTASTIC, SUSTAINABLE, WORLD-CHANGING ICE CREAM</vt:lpstr>
      <vt:lpstr>TODAY’S ORGANIZATIONS KINDS OF ORGANIZATIONS</vt:lpstr>
      <vt:lpstr>MAKING RESPONSIBLE DECISIONS Social Entrepreneurs Are Creating New Types of Organizations to Pursue Social Goals</vt:lpstr>
      <vt:lpstr>Teach for America</vt:lpstr>
      <vt:lpstr>FIGURE 2-1  The board of directors oversees the three levels of strategy in organizations: corporate, business unit, and functional.</vt:lpstr>
      <vt:lpstr>TODAY’S ORGANIZATIONS STRATEGY AND ORGANIZATIONAL STRUCTURE (1 of 2) </vt:lpstr>
      <vt:lpstr>TODAY’S ORGANIZATIONS STRATEGY AND ORGANIZATIONAL STRUCTURE (2 of 2)  </vt:lpstr>
      <vt:lpstr>FIGURE 2-2  Visionary organizations use key elements to (1) establish a foundation and (2) set a direction using (3) strategies that enable them to develop and market their products successfully. </vt:lpstr>
      <vt:lpstr>STRATEGY IN VISIONARY ORGANIZATIONS ORGANIZATIONAL FOUNDATION (WHY)</vt:lpstr>
      <vt:lpstr>Nike</vt:lpstr>
      <vt:lpstr>STRATEGY IN VISIONARY ORGANIZATIONS ORGANIZATIONAL DIRECTION (WHAT) (1 of 2)</vt:lpstr>
      <vt:lpstr>STRATEGY IN VISIONARY ORGANIZATIONS ORGANIZATIONAL DIRECTION (WHAT) (2 of 2)</vt:lpstr>
      <vt:lpstr>STRATEGY IN VISIONARY ORGANIZATIONS ORGANIZATIONAL STRATEGIES (HOW)</vt:lpstr>
      <vt:lpstr>STRATEGY IN VISIONARY ORGANIZATIONS TRACKING STRATEGIC PERFORMANCE WITH  MARKETING ANALYTICS</vt:lpstr>
      <vt:lpstr>APPLYING MARKETING METRICS How Well Is Ben &amp; Jerry’s Doing?</vt:lpstr>
      <vt:lpstr>SETTING STRATEGIC DIRECTIONS A LOOK AROUND: WHERE ARE WE NOW?</vt:lpstr>
      <vt:lpstr>SETTING STRATEGIC DIRECTIONS WHERE DO WE WANT TO GO? (1)</vt:lpstr>
      <vt:lpstr>FIGURE 2-4  BCG business portfolio analysis for Apple’s consumer SBUs</vt:lpstr>
      <vt:lpstr>SETTING STRATEGIC DIRECTIONS WHERE DO WE WANT TO GO?  (2)</vt:lpstr>
      <vt:lpstr>FIGURE 2-5  Four market-product strategies: alternative ways to expand sales revenues for Ben &amp; Jerry’s using diversification analysis.</vt:lpstr>
      <vt:lpstr>THE STRATEGIC MARKETING PROCESS</vt:lpstr>
      <vt:lpstr>FIGURE 2-6 The strategic marketing process has three phases: planning, implementation, and evaluation. </vt:lpstr>
      <vt:lpstr>THE STRATEGIC MARKETING PROCESS THE PLANNING PHASE (1 of 5)</vt:lpstr>
      <vt:lpstr>THE STRATEGIC MARKETING PROCESS THE PLANNING PHASE (2 of 5)</vt:lpstr>
      <vt:lpstr>FIGURE 2-7  Ben &amp; Jerry’s SWOT analysis that serves as the basis for management actions regarding growth. </vt:lpstr>
      <vt:lpstr>THE STRATEGIC MARKETING PROCESS THE PLANNING PHASE (3 of 5)</vt:lpstr>
      <vt:lpstr>THE STRATEGIC MARKETING PROCESS THE PLANNING PHASE (4 of 5)</vt:lpstr>
      <vt:lpstr>THE STRATEGIC MARKETING PROCESS THE PLANNING PHASE (5 of 5)</vt:lpstr>
      <vt:lpstr>FIGURE 2-8  The four Ps elements of the marketing mix must be blended to produce a cohesive marketing program. </vt:lpstr>
      <vt:lpstr>FIGURE 2-9  Organization of a typical manufacturing firm, showing a breakdown of the marketing department. </vt:lpstr>
      <vt:lpstr>THE STRATEGIC MARKETING PROCESS THE IMPLEMENTATION PHASE (2 of 2)</vt:lpstr>
      <vt:lpstr>FIGURE 2-10   Gantt chart for scheduling a term project that distinguishes sequential and concurrent tasks.</vt:lpstr>
      <vt:lpstr>THE STRATEGIC MARKETING PROCESS THE EVALUATION PHASE</vt:lpstr>
      <vt:lpstr>In Class Exercise</vt:lpstr>
      <vt:lpstr>SWOT Analysis - Selfridges</vt:lpstr>
      <vt:lpstr>Announcements, Reading assignments for Monday class</vt:lpstr>
      <vt:lpstr>The Rady School of Management </vt:lpstr>
      <vt:lpstr>SWOT Analysis - Selfridges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Burt De Mill</cp:lastModifiedBy>
  <cp:revision>179</cp:revision>
  <cp:lastPrinted>2013-04-01T20:55:20Z</cp:lastPrinted>
  <dcterms:created xsi:type="dcterms:W3CDTF">2011-10-17T21:09:11Z</dcterms:created>
  <dcterms:modified xsi:type="dcterms:W3CDTF">2020-01-03T20:00:29Z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